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4"/>
  </p:notesMasterIdLst>
  <p:sldIdLst>
    <p:sldId id="256" r:id="rId2"/>
    <p:sldId id="274" r:id="rId3"/>
    <p:sldId id="275" r:id="rId4"/>
    <p:sldId id="276" r:id="rId5"/>
    <p:sldId id="277" r:id="rId6"/>
    <p:sldId id="27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4F"/>
    <a:srgbClr val="2D7BA9"/>
    <a:srgbClr val="D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95340" autoAdjust="0"/>
  </p:normalViewPr>
  <p:slideViewPr>
    <p:cSldViewPr snapToGrid="0">
      <p:cViewPr varScale="1">
        <p:scale>
          <a:sx n="97" d="100"/>
          <a:sy n="97" d="100"/>
        </p:scale>
        <p:origin x="216" y="7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3141DA61-8CFA-4437-8FA5-A60343CFACDA}" type="datetimeFigureOut">
              <a:rPr lang="en-US" smtClean="0"/>
              <a:t>8/27/20</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0F956D14-D405-4A9D-8A7B-B185D1F90BCD}" type="slidenum">
              <a:rPr lang="en-US" smtClean="0"/>
              <a:t>‹nr.›</a:t>
            </a:fld>
            <a:endParaRPr lang="en-US"/>
          </a:p>
        </p:txBody>
      </p:sp>
    </p:spTree>
    <p:extLst>
      <p:ext uri="{BB962C8B-B14F-4D97-AF65-F5344CB8AC3E}">
        <p14:creationId xmlns:p14="http://schemas.microsoft.com/office/powerpoint/2010/main" val="285984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2D7BA9">
            <a:alpha val="75000"/>
          </a:srgbClr>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numCol="1" anchor="b">
            <a:normAutofit/>
          </a:bodyPr>
          <a:lstStyle>
            <a:lvl1pPr algn="ctr">
              <a:defRPr sz="8000">
                <a:solidFill>
                  <a:schemeClr val="bg1"/>
                </a:solidFill>
                <a:latin typeface="Arial Narrow" panose="020B0606020202030204" pitchFamily="34" charset="0"/>
              </a:defRPr>
            </a:lvl1pPr>
          </a:lstStyle>
          <a:p>
            <a:r>
              <a:rPr lang="nl-NL" altLang="nl-NL" dirty="0"/>
              <a:t>TITEL</a:t>
            </a:r>
            <a:endParaRPr lang="en-US" dirty="0"/>
          </a:p>
        </p:txBody>
      </p:sp>
      <p:sp>
        <p:nvSpPr>
          <p:cNvPr id="3" name="Ondertitel 2"/>
          <p:cNvSpPr>
            <a:spLocks noGrp="1"/>
          </p:cNvSpPr>
          <p:nvPr>
            <p:ph type="subTitle" idx="1" hasCustomPrompt="1"/>
          </p:nvPr>
        </p:nvSpPr>
        <p:spPr>
          <a:xfrm>
            <a:off x="1524000" y="3602038"/>
            <a:ext cx="9144000" cy="1655762"/>
          </a:xfrm>
        </p:spPr>
        <p:txBody>
          <a:bodyPr numCol="1">
            <a:normAutofit/>
          </a:bodyPr>
          <a:lstStyle>
            <a:lvl1pPr marL="0" indent="0" algn="ctr">
              <a:buNone/>
              <a:defRPr sz="32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ONDERTITEL</a:t>
            </a:r>
            <a:endParaRPr lang="en-US" dirty="0"/>
          </a:p>
        </p:txBody>
      </p:sp>
    </p:spTree>
    <p:extLst>
      <p:ext uri="{BB962C8B-B14F-4D97-AF65-F5344CB8AC3E}">
        <p14:creationId xmlns:p14="http://schemas.microsoft.com/office/powerpoint/2010/main" val="321945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lvl1pPr>
              <a:defRPr>
                <a:solidFill>
                  <a:srgbClr val="15394F"/>
                </a:solidFill>
              </a:defRPr>
            </a:lvl1pPr>
          </a:lstStyle>
          <a:p>
            <a:r>
              <a:rPr lang="nl-NL" altLang="nl-NL"/>
              <a:t>Klik om de stijl te bewerken</a:t>
            </a:r>
            <a:endParaRPr lang="en-US"/>
          </a:p>
        </p:txBody>
      </p:sp>
      <p:sp>
        <p:nvSpPr>
          <p:cNvPr id="3" name="Tijdelijke aanduiding voor inhoud 2"/>
          <p:cNvSpPr>
            <a:spLocks noGrp="1"/>
          </p:cNvSpPr>
          <p:nvPr>
            <p:ph idx="1"/>
          </p:nvPr>
        </p:nvSpPr>
        <p:spPr/>
        <p:txBody>
          <a:bodyPr numCol="1"/>
          <a:lstStyle>
            <a:lvl1pPr>
              <a:defRPr>
                <a:solidFill>
                  <a:srgbClr val="15394F"/>
                </a:solidFill>
              </a:defRPr>
            </a:lvl1pPr>
            <a:lvl2pPr>
              <a:defRPr>
                <a:solidFill>
                  <a:srgbClr val="15394F"/>
                </a:solidFill>
              </a:defRPr>
            </a:lvl2pPr>
            <a:lvl3pPr>
              <a:defRPr>
                <a:solidFill>
                  <a:srgbClr val="15394F"/>
                </a:solidFill>
              </a:defRPr>
            </a:lvl3pPr>
            <a:lvl4pPr>
              <a:defRPr>
                <a:solidFill>
                  <a:srgbClr val="15394F"/>
                </a:solidFill>
              </a:defRPr>
            </a:lvl4pPr>
            <a:lvl5pPr>
              <a:defRPr>
                <a:solidFill>
                  <a:srgbClr val="15394F"/>
                </a:solidFill>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Tree>
    <p:extLst>
      <p:ext uri="{BB962C8B-B14F-4D97-AF65-F5344CB8AC3E}">
        <p14:creationId xmlns:p14="http://schemas.microsoft.com/office/powerpoint/2010/main" val="353950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rgbClr val="2D7BA9">
            <a:alpha val="75000"/>
          </a:srgbClr>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524000" y="1122363"/>
            <a:ext cx="9144000" cy="2387600"/>
          </a:xfrm>
        </p:spPr>
        <p:txBody>
          <a:bodyPr numCol="1" anchor="b">
            <a:normAutofit/>
          </a:bodyPr>
          <a:lstStyle>
            <a:lvl1pPr algn="ctr">
              <a:defRPr sz="6000">
                <a:solidFill>
                  <a:schemeClr val="bg1"/>
                </a:solidFill>
                <a:latin typeface="Arial Narrow" panose="020B0606020202030204" pitchFamily="34" charset="0"/>
              </a:defRPr>
            </a:lvl1pPr>
          </a:lstStyle>
          <a:p>
            <a:r>
              <a:rPr lang="nl-NL" altLang="nl-NL" dirty="0"/>
              <a:t>TITEL</a:t>
            </a:r>
            <a:endParaRPr lang="en-US" dirty="0"/>
          </a:p>
        </p:txBody>
      </p:sp>
      <p:sp>
        <p:nvSpPr>
          <p:cNvPr id="8" name="Ondertitel 2"/>
          <p:cNvSpPr>
            <a:spLocks noGrp="1"/>
          </p:cNvSpPr>
          <p:nvPr>
            <p:ph type="subTitle" idx="1" hasCustomPrompt="1"/>
          </p:nvPr>
        </p:nvSpPr>
        <p:spPr>
          <a:xfrm>
            <a:off x="1524000" y="3602038"/>
            <a:ext cx="9144000" cy="1655762"/>
          </a:xfrm>
        </p:spPr>
        <p:txBody>
          <a:bodyPr numCol="1">
            <a:normAutofit/>
          </a:bodyPr>
          <a:lstStyle>
            <a:lvl1pPr marL="0" indent="0" algn="ctr">
              <a:buNone/>
              <a:defRPr sz="28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ltLang="nl-NL" dirty="0"/>
              <a:t>ONDERTITEL</a:t>
            </a:r>
            <a:endParaRPr lang="en-US" dirty="0"/>
          </a:p>
        </p:txBody>
      </p:sp>
    </p:spTree>
    <p:extLst>
      <p:ext uri="{BB962C8B-B14F-4D97-AF65-F5344CB8AC3E}">
        <p14:creationId xmlns:p14="http://schemas.microsoft.com/office/powerpoint/2010/main" val="199673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lvl1pPr>
              <a:defRPr>
                <a:solidFill>
                  <a:srgbClr val="15394F"/>
                </a:solidFill>
              </a:defRPr>
            </a:lvl1pPr>
          </a:lstStyle>
          <a:p>
            <a:r>
              <a:rPr lang="nl-NL" altLang="nl-NL"/>
              <a:t>Klik om de stijl te bewerken</a:t>
            </a:r>
            <a:endParaRPr lang="en-US"/>
          </a:p>
        </p:txBody>
      </p:sp>
      <p:sp>
        <p:nvSpPr>
          <p:cNvPr id="3" name="Tijdelijke aanduiding voor inhoud 2"/>
          <p:cNvSpPr>
            <a:spLocks noGrp="1"/>
          </p:cNvSpPr>
          <p:nvPr>
            <p:ph sz="half" idx="1"/>
          </p:nvPr>
        </p:nvSpPr>
        <p:spPr>
          <a:xfrm>
            <a:off x="838200" y="1825625"/>
            <a:ext cx="5181600" cy="3927475"/>
          </a:xfrm>
        </p:spPr>
        <p:txBody>
          <a:bodyPr numCol="1"/>
          <a:lstStyle>
            <a:lvl1pPr>
              <a:defRPr>
                <a:solidFill>
                  <a:srgbClr val="15394F"/>
                </a:solidFill>
              </a:defRPr>
            </a:lvl1pPr>
            <a:lvl2pPr>
              <a:defRPr>
                <a:solidFill>
                  <a:srgbClr val="15394F"/>
                </a:solidFill>
              </a:defRPr>
            </a:lvl2pPr>
            <a:lvl3pPr>
              <a:defRPr>
                <a:solidFill>
                  <a:srgbClr val="15394F"/>
                </a:solidFill>
              </a:defRPr>
            </a:lvl3pPr>
            <a:lvl4pPr>
              <a:defRPr>
                <a:solidFill>
                  <a:srgbClr val="15394F"/>
                </a:solidFill>
              </a:defRPr>
            </a:lvl4pPr>
            <a:lvl5pPr>
              <a:defRPr>
                <a:solidFill>
                  <a:srgbClr val="15394F"/>
                </a:solidFill>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
        <p:nvSpPr>
          <p:cNvPr id="4" name="Tijdelijke aanduiding voor inhoud 3"/>
          <p:cNvSpPr>
            <a:spLocks noGrp="1"/>
          </p:cNvSpPr>
          <p:nvPr>
            <p:ph sz="half" idx="2"/>
          </p:nvPr>
        </p:nvSpPr>
        <p:spPr>
          <a:xfrm>
            <a:off x="6172200" y="1825625"/>
            <a:ext cx="5181600" cy="3927475"/>
          </a:xfrm>
        </p:spPr>
        <p:txBody>
          <a:bodyPr numCol="1"/>
          <a:lstStyle>
            <a:lvl1pPr>
              <a:defRPr>
                <a:solidFill>
                  <a:srgbClr val="15394F"/>
                </a:solidFill>
              </a:defRPr>
            </a:lvl1pPr>
            <a:lvl2pPr>
              <a:defRPr>
                <a:solidFill>
                  <a:srgbClr val="15394F"/>
                </a:solidFill>
              </a:defRPr>
            </a:lvl2pPr>
            <a:lvl3pPr>
              <a:defRPr>
                <a:solidFill>
                  <a:srgbClr val="15394F"/>
                </a:solidFill>
              </a:defRPr>
            </a:lvl3pPr>
            <a:lvl4pPr>
              <a:defRPr>
                <a:solidFill>
                  <a:srgbClr val="15394F"/>
                </a:solidFill>
              </a:defRPr>
            </a:lvl4pPr>
            <a:lvl5pPr>
              <a:defRPr>
                <a:solidFill>
                  <a:srgbClr val="15394F"/>
                </a:solidFill>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Tree>
    <p:extLst>
      <p:ext uri="{BB962C8B-B14F-4D97-AF65-F5344CB8AC3E}">
        <p14:creationId xmlns:p14="http://schemas.microsoft.com/office/powerpoint/2010/main" val="206054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lvl1pPr>
              <a:defRPr>
                <a:solidFill>
                  <a:srgbClr val="15394F"/>
                </a:solidFill>
              </a:defRPr>
            </a:lvl1pPr>
          </a:lstStyle>
          <a:p>
            <a:r>
              <a:rPr lang="nl-NL" altLang="nl-NL"/>
              <a:t>Klik om de stijl te bewerken</a:t>
            </a:r>
            <a:endParaRPr lang="en-US"/>
          </a:p>
        </p:txBody>
      </p:sp>
    </p:spTree>
    <p:extLst>
      <p:ext uri="{BB962C8B-B14F-4D97-AF65-F5344CB8AC3E}">
        <p14:creationId xmlns:p14="http://schemas.microsoft.com/office/powerpoint/2010/main" val="37242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7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988423"/>
          </a:xfrm>
        </p:spPr>
        <p:txBody>
          <a:bodyPr numCol="1" anchor="b"/>
          <a:lstStyle>
            <a:lvl1pPr>
              <a:defRPr sz="3200">
                <a:solidFill>
                  <a:srgbClr val="15394F"/>
                </a:solidFill>
              </a:defRPr>
            </a:lvl1pPr>
          </a:lstStyle>
          <a:p>
            <a:r>
              <a:rPr lang="nl-NL" altLang="nl-NL"/>
              <a:t>Klik om de stijl te bewerken</a:t>
            </a:r>
            <a:endParaRPr lang="en-US" dirty="0"/>
          </a:p>
        </p:txBody>
      </p:sp>
      <p:sp>
        <p:nvSpPr>
          <p:cNvPr id="3" name="Tijdelijke aanduiding voor inhoud 2"/>
          <p:cNvSpPr>
            <a:spLocks noGrp="1"/>
          </p:cNvSpPr>
          <p:nvPr>
            <p:ph idx="1"/>
          </p:nvPr>
        </p:nvSpPr>
        <p:spPr>
          <a:xfrm>
            <a:off x="5183188" y="457200"/>
            <a:ext cx="6172200" cy="5267326"/>
          </a:xfrm>
        </p:spPr>
        <p:txBody>
          <a:bodyPr numCol="1"/>
          <a:lstStyle>
            <a:lvl1pPr>
              <a:defRPr sz="3200">
                <a:solidFill>
                  <a:srgbClr val="15394F"/>
                </a:solidFill>
              </a:defRPr>
            </a:lvl1pPr>
            <a:lvl2pPr>
              <a:defRPr sz="2800">
                <a:solidFill>
                  <a:srgbClr val="15394F"/>
                </a:solidFill>
              </a:defRPr>
            </a:lvl2pPr>
            <a:lvl3pPr>
              <a:defRPr sz="2400">
                <a:solidFill>
                  <a:srgbClr val="15394F"/>
                </a:solidFill>
              </a:defRPr>
            </a:lvl3pPr>
            <a:lvl4pPr>
              <a:defRPr sz="2000">
                <a:solidFill>
                  <a:srgbClr val="15394F"/>
                </a:solidFill>
              </a:defRPr>
            </a:lvl4pPr>
            <a:lvl5pPr>
              <a:defRPr sz="2000">
                <a:solidFill>
                  <a:srgbClr val="15394F"/>
                </a:solidFill>
              </a:defRPr>
            </a:lvl5pPr>
            <a:lvl6pPr>
              <a:defRPr sz="2000"/>
            </a:lvl6pPr>
            <a:lvl7pPr>
              <a:defRPr sz="2000"/>
            </a:lvl7pPr>
            <a:lvl8pPr>
              <a:defRPr sz="2000"/>
            </a:lvl8pPr>
            <a:lvl9pPr>
              <a:defRPr sz="2000"/>
            </a:lvl9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
        <p:nvSpPr>
          <p:cNvPr id="4" name="Tijdelijke aanduiding voor tekst 3"/>
          <p:cNvSpPr>
            <a:spLocks noGrp="1"/>
          </p:cNvSpPr>
          <p:nvPr>
            <p:ph type="body" sz="half" idx="2"/>
          </p:nvPr>
        </p:nvSpPr>
        <p:spPr>
          <a:xfrm>
            <a:off x="839788" y="1576252"/>
            <a:ext cx="3932237" cy="4148274"/>
          </a:xfrm>
        </p:spPr>
        <p:txBody>
          <a:bodyPr numCol="1"/>
          <a:lstStyle>
            <a:lvl1pPr marL="0" indent="0">
              <a:buNone/>
              <a:defRPr sz="1600">
                <a:solidFill>
                  <a:srgbClr val="15394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ltLang="nl-NL"/>
              <a:t>Tekststijl van het model bewerken</a:t>
            </a:r>
          </a:p>
        </p:txBody>
      </p:sp>
    </p:spTree>
    <p:extLst>
      <p:ext uri="{BB962C8B-B14F-4D97-AF65-F5344CB8AC3E}">
        <p14:creationId xmlns:p14="http://schemas.microsoft.com/office/powerpoint/2010/main" val="97211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183188" y="457200"/>
            <a:ext cx="6172200" cy="5267326"/>
          </a:xfrm>
        </p:spPr>
        <p:txBody>
          <a:bodyPr numCol="1"/>
          <a:lstStyle>
            <a:lvl1pPr marL="0" indent="0">
              <a:buNone/>
              <a:defRPr sz="3200">
                <a:solidFill>
                  <a:srgbClr val="15394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9" name="Titel 1"/>
          <p:cNvSpPr>
            <a:spLocks noGrp="1"/>
          </p:cNvSpPr>
          <p:nvPr>
            <p:ph type="title"/>
          </p:nvPr>
        </p:nvSpPr>
        <p:spPr>
          <a:xfrm>
            <a:off x="839788" y="457200"/>
            <a:ext cx="3932237" cy="988423"/>
          </a:xfrm>
        </p:spPr>
        <p:txBody>
          <a:bodyPr numCol="1" anchor="b"/>
          <a:lstStyle>
            <a:lvl1pPr>
              <a:defRPr sz="3200">
                <a:solidFill>
                  <a:srgbClr val="15394F"/>
                </a:solidFill>
              </a:defRPr>
            </a:lvl1pPr>
          </a:lstStyle>
          <a:p>
            <a:r>
              <a:rPr lang="nl-NL" altLang="nl-NL"/>
              <a:t>Klik om de stijl te bewerken</a:t>
            </a:r>
            <a:endParaRPr lang="en-US" dirty="0"/>
          </a:p>
        </p:txBody>
      </p:sp>
      <p:sp>
        <p:nvSpPr>
          <p:cNvPr id="10" name="Tijdelijke aanduiding voor tekst 3"/>
          <p:cNvSpPr>
            <a:spLocks noGrp="1"/>
          </p:cNvSpPr>
          <p:nvPr>
            <p:ph type="body" sz="half" idx="2"/>
          </p:nvPr>
        </p:nvSpPr>
        <p:spPr>
          <a:xfrm>
            <a:off x="839788" y="1576252"/>
            <a:ext cx="3932237" cy="4148274"/>
          </a:xfrm>
        </p:spPr>
        <p:txBody>
          <a:bodyPr numCol="1"/>
          <a:lstStyle>
            <a:lvl1pPr marL="0" indent="0">
              <a:buNone/>
              <a:defRPr sz="1600">
                <a:solidFill>
                  <a:srgbClr val="15394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ltLang="nl-NL"/>
              <a:t>Tekststijl van het model bewerken</a:t>
            </a:r>
          </a:p>
        </p:txBody>
      </p:sp>
    </p:spTree>
    <p:extLst>
      <p:ext uri="{BB962C8B-B14F-4D97-AF65-F5344CB8AC3E}">
        <p14:creationId xmlns:p14="http://schemas.microsoft.com/office/powerpoint/2010/main" val="37102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EAF5"/>
        </a:solidFill>
        <a:effectLst/>
      </p:bgPr>
    </p:bg>
    <p:spTree>
      <p:nvGrpSpPr>
        <p:cNvPr id="1" name=""/>
        <p:cNvGrpSpPr/>
        <p:nvPr/>
      </p:nvGrpSpPr>
      <p:grpSpPr>
        <a:xfrm>
          <a:off x="0" y="0"/>
          <a:ext cx="0" cy="0"/>
          <a:chOff x="0" y="0"/>
          <a:chExt cx="0" cy="0"/>
        </a:xfrm>
      </p:grpSpPr>
      <p:grpSp>
        <p:nvGrpSpPr>
          <p:cNvPr id="13" name="Groep 12"/>
          <p:cNvGrpSpPr/>
          <p:nvPr userDrawn="1"/>
        </p:nvGrpSpPr>
        <p:grpSpPr>
          <a:xfrm>
            <a:off x="1" y="5886269"/>
            <a:ext cx="12192000" cy="971731"/>
            <a:chOff x="1" y="5886269"/>
            <a:chExt cx="12192000" cy="971731"/>
          </a:xfrm>
        </p:grpSpPr>
        <p:sp>
          <p:nvSpPr>
            <p:cNvPr id="8" name="Rechthoek 7"/>
            <p:cNvSpPr/>
            <p:nvPr/>
          </p:nvSpPr>
          <p:spPr>
            <a:xfrm>
              <a:off x="1" y="5886269"/>
              <a:ext cx="12192000" cy="971731"/>
            </a:xfrm>
            <a:prstGeom prst="rect">
              <a:avLst/>
            </a:prstGeom>
            <a:solidFill>
              <a:srgbClr val="2D7BA9"/>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pic>
          <p:nvPicPr>
            <p:cNvPr id="9" name="Afbeelding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3" y="5886269"/>
              <a:ext cx="971731" cy="971731"/>
            </a:xfrm>
            <a:prstGeom prst="rect">
              <a:avLst/>
            </a:prstGeom>
          </p:spPr>
        </p:pic>
        <p:sp>
          <p:nvSpPr>
            <p:cNvPr id="12" name="Rechthoek 11"/>
            <p:cNvSpPr/>
            <p:nvPr userDrawn="1"/>
          </p:nvSpPr>
          <p:spPr>
            <a:xfrm>
              <a:off x="1049025" y="6079746"/>
              <a:ext cx="4711338" cy="584775"/>
            </a:xfrm>
            <a:prstGeom prst="rect">
              <a:avLst/>
            </a:prstGeom>
          </p:spPr>
          <p:txBody>
            <a:bodyPr wrap="square" numCol="1">
              <a:spAutoFit/>
            </a:bodyPr>
            <a:lstStyle/>
            <a:p>
              <a:pPr algn="l"/>
              <a:r>
                <a:rPr lang="nl-BE" altLang="nl-BE" noProof="0" dirty="0">
                  <a:solidFill>
                    <a:schemeClr val="bg1"/>
                  </a:solidFill>
                  <a:latin typeface="Arial Narrow" panose="020B0606020202030204" pitchFamily="34" charset="0"/>
                </a:rPr>
                <a:t>VRIJE BASISSCHOOL SLEUTELHOF RUMST</a:t>
              </a:r>
            </a:p>
            <a:p>
              <a:pPr algn="l"/>
              <a:r>
                <a:rPr lang="nl-BE" altLang="nl-BE" sz="1400" noProof="0" dirty="0">
                  <a:solidFill>
                    <a:schemeClr val="bg1"/>
                  </a:solidFill>
                  <a:latin typeface="Arial Narrow" panose="020B0606020202030204" pitchFamily="34" charset="0"/>
                </a:rPr>
                <a:t>Kerkstraat 9, 2840 Rumst   -   03 888 01 69   -   info@sleutelhof.be</a:t>
              </a:r>
            </a:p>
          </p:txBody>
        </p:sp>
      </p:grp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nl-NL" altLang="nl-NL"/>
              <a:t>Klik om de stijl te bewerken</a:t>
            </a:r>
            <a:endParaRPr lang="en-US"/>
          </a:p>
        </p:txBody>
      </p:sp>
      <p:sp>
        <p:nvSpPr>
          <p:cNvPr id="3" name="Tijdelijke aanduiding voor tekst 2"/>
          <p:cNvSpPr>
            <a:spLocks noGrp="1"/>
          </p:cNvSpPr>
          <p:nvPr>
            <p:ph type="body" idx="1"/>
          </p:nvPr>
        </p:nvSpPr>
        <p:spPr>
          <a:xfrm>
            <a:off x="838200" y="1825625"/>
            <a:ext cx="10515600" cy="3924119"/>
          </a:xfrm>
          <a:prstGeom prst="rect">
            <a:avLst/>
          </a:prstGeom>
        </p:spPr>
        <p:txBody>
          <a:bodyPr vert="horz" lIns="91440" tIns="45720" rIns="91440" bIns="45720" numCol="1" rtlCol="0">
            <a:normAutofit/>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p>
        </p:txBody>
      </p:sp>
    </p:spTree>
    <p:extLst>
      <p:ext uri="{BB962C8B-B14F-4D97-AF65-F5344CB8AC3E}">
        <p14:creationId xmlns:p14="http://schemas.microsoft.com/office/powerpoint/2010/main" val="400064007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lvl1pPr algn="l" defTabSz="914400" rtl="0" eaLnBrk="1" latinLnBrk="0" hangingPunct="1">
        <a:lnSpc>
          <a:spcPct val="90000"/>
        </a:lnSpc>
        <a:spcBef>
          <a:spcPct val="0"/>
        </a:spcBef>
        <a:buNone/>
        <a:defRPr sz="4400" kern="1200" cap="small" baseline="0">
          <a:solidFill>
            <a:srgbClr val="15394F"/>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394F"/>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394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394F"/>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394F"/>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394F"/>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6630" y="1377863"/>
            <a:ext cx="9144000" cy="3434807"/>
          </a:xfrm>
        </p:spPr>
        <p:txBody>
          <a:bodyPr numCol="1">
            <a:normAutofit fontScale="90000"/>
          </a:bodyPr>
          <a:lstStyle/>
          <a:p>
            <a:r>
              <a:rPr lang="nl-BE" u="sng" dirty="0"/>
              <a:t>Welkom kapoentjes, mama's en papa's in K2-3a</a:t>
            </a:r>
            <a:br>
              <a:rPr lang="nl-BE" dirty="0"/>
            </a:br>
            <a:endParaRPr lang="nl-BE" altLang="nl-BE" dirty="0"/>
          </a:p>
        </p:txBody>
      </p:sp>
    </p:spTree>
    <p:extLst>
      <p:ext uri="{BB962C8B-B14F-4D97-AF65-F5344CB8AC3E}">
        <p14:creationId xmlns:p14="http://schemas.microsoft.com/office/powerpoint/2010/main" val="424354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BE" i="1" dirty="0"/>
              <a:t>Kinderverzorgster</a:t>
            </a:r>
            <a:br>
              <a:rPr lang="nl-BE" dirty="0"/>
            </a:br>
            <a:endParaRPr lang="nl-BE" dirty="0"/>
          </a:p>
        </p:txBody>
      </p:sp>
      <p:sp>
        <p:nvSpPr>
          <p:cNvPr id="3" name="Tijdelijke aanduiding voor inhoud 2"/>
          <p:cNvSpPr>
            <a:spLocks noGrp="1"/>
          </p:cNvSpPr>
          <p:nvPr>
            <p:ph sz="half" idx="1"/>
          </p:nvPr>
        </p:nvSpPr>
        <p:spPr/>
        <p:txBody>
          <a:bodyPr/>
          <a:lstStyle/>
          <a:p>
            <a:pPr marL="0" lvl="0" indent="0">
              <a:buNone/>
            </a:pPr>
            <a:r>
              <a:rPr lang="nl-BE" dirty="0"/>
              <a:t>Juf </a:t>
            </a:r>
            <a:r>
              <a:rPr lang="nl-BE" dirty="0" err="1"/>
              <a:t>Karolien</a:t>
            </a:r>
            <a:r>
              <a:rPr lang="nl-BE" dirty="0"/>
              <a:t> is onze kinderverzorgster die op maandag, dinsdag, woensdag en vrijdag voor de speeltijd ondersteuning biedt in de 2 klassen (K2-3A en K2-3B).</a:t>
            </a:r>
          </a:p>
          <a:p>
            <a:endParaRPr lang="nl-BE" dirty="0"/>
          </a:p>
        </p:txBody>
      </p:sp>
      <p:pic>
        <p:nvPicPr>
          <p:cNvPr id="6" name="Tijdelijke aanduiding voor inhoud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324971" y="513567"/>
            <a:ext cx="3836866" cy="5239533"/>
          </a:xfrm>
        </p:spPr>
      </p:pic>
    </p:spTree>
    <p:extLst>
      <p:ext uri="{BB962C8B-B14F-4D97-AF65-F5344CB8AC3E}">
        <p14:creationId xmlns:p14="http://schemas.microsoft.com/office/powerpoint/2010/main" val="351340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BE" i="1" dirty="0"/>
              <a:t>Enkele belangrijke weetjes om het klasgebeuren vlot te laten verlopen:</a:t>
            </a:r>
            <a:br>
              <a:rPr lang="nl-BE" dirty="0"/>
            </a:b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a:t>alle spulletjes van uw kleuter van naam voorzien (koekendoosje, fruitdoos, brooddoos, jas, truitjes, boekentas…) </a:t>
            </a:r>
          </a:p>
          <a:p>
            <a:pPr lvl="0"/>
            <a:r>
              <a:rPr lang="nl-BE" dirty="0"/>
              <a:t>heen – en weermapje de volgende dag graag terug meegeven naar de klas </a:t>
            </a:r>
          </a:p>
          <a:p>
            <a:pPr lvl="0"/>
            <a:r>
              <a:rPr lang="nl-BE" dirty="0"/>
              <a:t>geen snoep of chocoladekoeken meegeven (ook NIET in de brooddoos) </a:t>
            </a:r>
          </a:p>
          <a:p>
            <a:pPr lvl="0"/>
            <a:r>
              <a:rPr lang="nl-BE" dirty="0"/>
              <a:t>indien je kleuter gebruik maakt van de naschoolse opvang of als er andere personen die de juf niet kent hem/haar komt afhalen, is het handig  om dit vooraf te weten (briefje of mail, bellen naar de school)  Wij geven geen kleuters mee met anderen als we daar niet van op de hoogte zijn.</a:t>
            </a:r>
          </a:p>
          <a:p>
            <a:pPr lvl="0"/>
            <a:r>
              <a:rPr lang="nl-BE" dirty="0"/>
              <a:t>als u peuterspeelgoed weg doet, mag u steeds navragen of het nog dienst kan doen in onze klas.</a:t>
            </a:r>
          </a:p>
          <a:p>
            <a:pPr lvl="0"/>
            <a:r>
              <a:rPr lang="nl-BE" dirty="0"/>
              <a:t>kosteloos materiaal enkel meegeven wanneer er naar gevraagd wordt a.u.b.</a:t>
            </a:r>
          </a:p>
          <a:p>
            <a:endParaRPr lang="nl-BE" dirty="0"/>
          </a:p>
        </p:txBody>
      </p:sp>
    </p:spTree>
    <p:extLst>
      <p:ext uri="{BB962C8B-B14F-4D97-AF65-F5344CB8AC3E}">
        <p14:creationId xmlns:p14="http://schemas.microsoft.com/office/powerpoint/2010/main" val="212236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BE" i="1" dirty="0"/>
              <a:t>Wat hebben onze kapoenen nodig voor ons klasje? </a:t>
            </a:r>
            <a:br>
              <a:rPr lang="nl-BE" dirty="0"/>
            </a:br>
            <a:endParaRPr lang="nl-BE" dirty="0"/>
          </a:p>
        </p:txBody>
      </p:sp>
      <p:sp>
        <p:nvSpPr>
          <p:cNvPr id="3" name="Tijdelijke aanduiding voor inhoud 2"/>
          <p:cNvSpPr>
            <a:spLocks noGrp="1"/>
          </p:cNvSpPr>
          <p:nvPr>
            <p:ph idx="1"/>
          </p:nvPr>
        </p:nvSpPr>
        <p:spPr/>
        <p:txBody>
          <a:bodyPr>
            <a:normAutofit fontScale="92500" lnSpcReduction="20000"/>
          </a:bodyPr>
          <a:lstStyle/>
          <a:p>
            <a:pPr lvl="0"/>
            <a:r>
              <a:rPr lang="nl-BE" dirty="0"/>
              <a:t>een boekentas die ze </a:t>
            </a:r>
            <a:r>
              <a:rPr lang="nl-BE" u="sng" dirty="0"/>
              <a:t>ZELF </a:t>
            </a:r>
            <a:r>
              <a:rPr lang="nl-BE" dirty="0"/>
              <a:t>kunnen openmaken en sluiten (zelfstandigheid) GEEN trolley a.u.b.!</a:t>
            </a:r>
          </a:p>
          <a:p>
            <a:pPr lvl="0"/>
            <a:r>
              <a:rPr lang="nl-BE" dirty="0"/>
              <a:t>zakdoekendoos + natte doekjes</a:t>
            </a:r>
          </a:p>
          <a:p>
            <a:pPr lvl="0"/>
            <a:r>
              <a:rPr lang="nl-BE" dirty="0"/>
              <a:t>knuffeldoekje (klein) voor in de klas als je kleuter hier nood aan heeft.(geen grote knuffels)</a:t>
            </a:r>
          </a:p>
          <a:p>
            <a:pPr lvl="0"/>
            <a:r>
              <a:rPr lang="nl-BE" dirty="0"/>
              <a:t>fotoboekje met foto's van het gezin, familie ...</a:t>
            </a:r>
          </a:p>
          <a:p>
            <a:pPr lvl="0"/>
            <a:r>
              <a:rPr lang="nl-BE" dirty="0"/>
              <a:t>reservegoed (blijft op school)</a:t>
            </a:r>
          </a:p>
          <a:p>
            <a:pPr lvl="0"/>
            <a:r>
              <a:rPr lang="nl-BE" dirty="0"/>
              <a:t>slaapklas: tutje in een doosje (beide voorzien van naam) + knuffel  (blijft op school) + voldoende </a:t>
            </a:r>
            <a:r>
              <a:rPr lang="nl-BE" dirty="0" err="1"/>
              <a:t>pampers</a:t>
            </a:r>
            <a:r>
              <a:rPr lang="nl-BE" dirty="0"/>
              <a:t>.  Mag ik vragen om dit in een apart rugzakje met naam mee te geven naar school?  Op het einde van een trimester geef ik het rugzakje mee naar huis om te wassen.  Jullie mogen het dan daarna terug meegeven.</a:t>
            </a:r>
          </a:p>
          <a:p>
            <a:endParaRPr lang="nl-BE" dirty="0"/>
          </a:p>
        </p:txBody>
      </p:sp>
    </p:spTree>
    <p:extLst>
      <p:ext uri="{BB962C8B-B14F-4D97-AF65-F5344CB8AC3E}">
        <p14:creationId xmlns:p14="http://schemas.microsoft.com/office/powerpoint/2010/main" val="232306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BE" i="1" dirty="0"/>
              <a:t>Verjaardag vieren </a:t>
            </a:r>
            <a:br>
              <a:rPr lang="nl-BE" dirty="0"/>
            </a:br>
            <a:endParaRPr lang="nl-BE" dirty="0"/>
          </a:p>
        </p:txBody>
      </p:sp>
      <p:sp>
        <p:nvSpPr>
          <p:cNvPr id="3" name="Tijdelijke aanduiding voor inhoud 2"/>
          <p:cNvSpPr>
            <a:spLocks noGrp="1"/>
          </p:cNvSpPr>
          <p:nvPr>
            <p:ph idx="1"/>
          </p:nvPr>
        </p:nvSpPr>
        <p:spPr/>
        <p:txBody>
          <a:bodyPr/>
          <a:lstStyle/>
          <a:p>
            <a:r>
              <a:rPr lang="nl-BE" dirty="0"/>
              <a:t>Hiervoor zijn er schoolafspraken. Wij vragen om geen snoep of speelgoed uit te delen aan de andere kleuters.  </a:t>
            </a:r>
            <a:r>
              <a:rPr lang="nl-BE" b="1" dirty="0"/>
              <a:t>Enkel voorverpakte koekjes/cake vanuit de winkel zijn toegestaan. (Corona)</a:t>
            </a:r>
            <a:r>
              <a:rPr lang="nl-BE" dirty="0"/>
              <a:t>  Sommige ouders schenken graag iets aan de klas (boek of speelgoed). Dit is echter geheel vrijblijvend.</a:t>
            </a:r>
          </a:p>
          <a:p>
            <a:r>
              <a:rPr lang="nl-BE" dirty="0"/>
              <a:t>Wij vieren de verjaardagen steeds in de voormiddag. (liedjes zingen, vuurwerk maken, dansen,...) Als uw kleuter verjaart in een weekend of vakantie, mag u mij gerust aanspreken om een datum af te spreken. Jullie kunnen ook steeds in de themabrief lezen wie wanneer jarig is.  Als de jarige trakteert, kan het koekje misschien wel een keertje terug mee naar huis komen.</a:t>
            </a:r>
          </a:p>
          <a:p>
            <a:endParaRPr lang="nl-BE" dirty="0"/>
          </a:p>
        </p:txBody>
      </p:sp>
    </p:spTree>
    <p:extLst>
      <p:ext uri="{BB962C8B-B14F-4D97-AF65-F5344CB8AC3E}">
        <p14:creationId xmlns:p14="http://schemas.microsoft.com/office/powerpoint/2010/main" val="143696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Turnen</a:t>
            </a:r>
          </a:p>
        </p:txBody>
      </p:sp>
      <p:sp>
        <p:nvSpPr>
          <p:cNvPr id="3" name="Tijdelijke aanduiding voor inhoud 2"/>
          <p:cNvSpPr>
            <a:spLocks noGrp="1"/>
          </p:cNvSpPr>
          <p:nvPr>
            <p:ph sz="half" idx="1"/>
          </p:nvPr>
        </p:nvSpPr>
        <p:spPr/>
        <p:txBody>
          <a:bodyPr/>
          <a:lstStyle/>
          <a:p>
            <a:r>
              <a:rPr lang="nl-BE" dirty="0"/>
              <a:t>Op maandag en vrijdag turnen onze kleuters met meester Olivier.  Zij dragen hiervoor turnpantoffels, liefst met </a:t>
            </a:r>
            <a:r>
              <a:rPr lang="nl-BE" dirty="0" err="1"/>
              <a:t>velcro</a:t>
            </a:r>
            <a:r>
              <a:rPr lang="nl-BE" dirty="0"/>
              <a:t>.</a:t>
            </a:r>
          </a:p>
          <a:p>
            <a:r>
              <a:rPr lang="nl-BE" dirty="0"/>
              <a:t>Gelieve op deze dagen gemakkelijke kledij en schoenen (</a:t>
            </a:r>
            <a:r>
              <a:rPr lang="nl-BE" b="1" dirty="0"/>
              <a:t>geen veters </a:t>
            </a:r>
            <a:r>
              <a:rPr lang="nl-BE" b="1" dirty="0" err="1"/>
              <a:t>aub</a:t>
            </a:r>
            <a:r>
              <a:rPr lang="nl-BE" dirty="0"/>
              <a:t>) aan te doen.  </a:t>
            </a:r>
          </a:p>
          <a:p>
            <a:endParaRPr lang="nl-BE" dirty="0"/>
          </a:p>
        </p:txBody>
      </p:sp>
      <p:sp>
        <p:nvSpPr>
          <p:cNvPr id="5" name="Tijdelijke aanduiding voor inhoud 4"/>
          <p:cNvSpPr>
            <a:spLocks noGrp="1"/>
          </p:cNvSpPr>
          <p:nvPr>
            <p:ph sz="half" idx="2"/>
          </p:nvPr>
        </p:nvSpPr>
        <p:spPr/>
        <p:txBody>
          <a:bodyPr/>
          <a:lstStyle/>
          <a:p>
            <a:endParaRPr lang="nl-BE"/>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0460" y="1879579"/>
            <a:ext cx="3256767" cy="3822123"/>
          </a:xfrm>
          <a:prstGeom prst="rect">
            <a:avLst/>
          </a:prstGeom>
        </p:spPr>
      </p:pic>
    </p:spTree>
    <p:extLst>
      <p:ext uri="{BB962C8B-B14F-4D97-AF65-F5344CB8AC3E}">
        <p14:creationId xmlns:p14="http://schemas.microsoft.com/office/powerpoint/2010/main" val="238093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Open-deurtje</a:t>
            </a:r>
          </a:p>
        </p:txBody>
      </p:sp>
      <p:sp>
        <p:nvSpPr>
          <p:cNvPr id="3" name="Tijdelijke aanduiding voor inhoud 2"/>
          <p:cNvSpPr>
            <a:spLocks noGrp="1"/>
          </p:cNvSpPr>
          <p:nvPr>
            <p:ph idx="1"/>
          </p:nvPr>
        </p:nvSpPr>
        <p:spPr/>
        <p:txBody>
          <a:bodyPr/>
          <a:lstStyle/>
          <a:p>
            <a:r>
              <a:rPr lang="nl-BE" dirty="0"/>
              <a:t>Elke namiddag (vanaf oktober) zetten we de klasdeuren open en kunnen de kleuters over de 2 klassen spelen. (K2-3a en K2-3b).</a:t>
            </a:r>
          </a:p>
          <a:p>
            <a:endParaRPr lang="nl-BE" dirty="0"/>
          </a:p>
        </p:txBody>
      </p:sp>
    </p:spTree>
    <p:extLst>
      <p:ext uri="{BB962C8B-B14F-4D97-AF65-F5344CB8AC3E}">
        <p14:creationId xmlns:p14="http://schemas.microsoft.com/office/powerpoint/2010/main" val="135717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Fruit en drank</a:t>
            </a:r>
          </a:p>
        </p:txBody>
      </p:sp>
      <p:sp>
        <p:nvSpPr>
          <p:cNvPr id="3" name="Tijdelijke aanduiding voor inhoud 2"/>
          <p:cNvSpPr>
            <a:spLocks noGrp="1"/>
          </p:cNvSpPr>
          <p:nvPr>
            <p:ph idx="1"/>
          </p:nvPr>
        </p:nvSpPr>
        <p:spPr/>
        <p:txBody>
          <a:bodyPr/>
          <a:lstStyle/>
          <a:p>
            <a:r>
              <a:rPr lang="nl-BE" dirty="0"/>
              <a:t>Om gezond eten te stimuleren, is woensdag onze fruitdag. (geen fruitzakjes)  Die dag eten we enkel fruit of groenten, koeken zijn dan niet toegestaan en blijven dan ook in de boekentas. Ook op andere dagen is een stukje fruit aangewezen. Appel en peer mogen jullie ongeschild meegeven.  Alle andere soorten fruit, graag geschild en in stukjes (ook een mandarijn)    We eten ons fruit steeds op in de voormiddag.</a:t>
            </a:r>
          </a:p>
          <a:p>
            <a:r>
              <a:rPr lang="nl-BE" dirty="0"/>
              <a:t>Gelieve uw kleuter te voorzien van een goede, afsluitbare drinkbus gevuld met water.  De juf vult de drinkbus indien nodig.  Brikjes/sapjes zijn voor thuis.</a:t>
            </a:r>
          </a:p>
          <a:p>
            <a:endParaRPr lang="nl-BE" dirty="0"/>
          </a:p>
        </p:txBody>
      </p:sp>
    </p:spTree>
    <p:extLst>
      <p:ext uri="{BB962C8B-B14F-4D97-AF65-F5344CB8AC3E}">
        <p14:creationId xmlns:p14="http://schemas.microsoft.com/office/powerpoint/2010/main" val="339291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Boterhammetjes eten</a:t>
            </a:r>
          </a:p>
        </p:txBody>
      </p:sp>
      <p:sp>
        <p:nvSpPr>
          <p:cNvPr id="3" name="Tijdelijke aanduiding voor inhoud 2"/>
          <p:cNvSpPr>
            <a:spLocks noGrp="1"/>
          </p:cNvSpPr>
          <p:nvPr>
            <p:ph idx="1"/>
          </p:nvPr>
        </p:nvSpPr>
        <p:spPr/>
        <p:txBody>
          <a:bodyPr/>
          <a:lstStyle/>
          <a:p>
            <a:r>
              <a:rPr lang="nl-BE" dirty="0"/>
              <a:t>De kleuters eten hun boterhammetjes in onze klas. Mag ik vragen om je kleuter mee te geven wat hij of zij op krijgt en ook rekening te houden met de tijd (+- 30 min)? Eten opdringen doen we niet. Rond 12.30u gaan de kleuters spelen op de speelplaats of naar de slaapklas.</a:t>
            </a:r>
          </a:p>
          <a:p>
            <a:endParaRPr lang="nl-BE" dirty="0"/>
          </a:p>
        </p:txBody>
      </p:sp>
    </p:spTree>
    <p:extLst>
      <p:ext uri="{BB962C8B-B14F-4D97-AF65-F5344CB8AC3E}">
        <p14:creationId xmlns:p14="http://schemas.microsoft.com/office/powerpoint/2010/main" val="46767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slaapklasje</a:t>
            </a:r>
          </a:p>
        </p:txBody>
      </p:sp>
      <p:sp>
        <p:nvSpPr>
          <p:cNvPr id="3" name="Tijdelijke aanduiding voor inhoud 2"/>
          <p:cNvSpPr>
            <a:spLocks noGrp="1"/>
          </p:cNvSpPr>
          <p:nvPr>
            <p:ph idx="1"/>
          </p:nvPr>
        </p:nvSpPr>
        <p:spPr/>
        <p:txBody>
          <a:bodyPr/>
          <a:lstStyle/>
          <a:p>
            <a:r>
              <a:rPr lang="nl-BE" dirty="0"/>
              <a:t>Kleuters die nood hebben aan een middagdutje, kunnen naar ons slaapklasje onder begeleiding van juf Suzan (middagmoeder). Zij gaan slapen rond 12.30u en kunnen ongeveer 2 uurtjes slapen.  Van zodra ze wakker zijn, komen ze terug naar de klas en krijgen ze een groene sticker op hun brooddoos als ze geslapen hebben of een rode sticker als ze niet geslapen hebben.  Mag ik vragen om de stickers </a:t>
            </a:r>
            <a:r>
              <a:rPr lang="nl-BE" dirty="0" err="1"/>
              <a:t>s'avonds</a:t>
            </a:r>
            <a:r>
              <a:rPr lang="nl-BE" dirty="0"/>
              <a:t> van de brooddoos te halen?</a:t>
            </a:r>
          </a:p>
          <a:p>
            <a:r>
              <a:rPr lang="nl-BE" dirty="0"/>
              <a:t>Samen met jullie overleggen we wanneer uw kleuter gaat slapen.  Peuters (2.5j) geven we hierin voorrang.  </a:t>
            </a:r>
          </a:p>
          <a:p>
            <a:endParaRPr lang="nl-BE" dirty="0"/>
          </a:p>
          <a:p>
            <a:endParaRPr lang="nl-BE" dirty="0"/>
          </a:p>
        </p:txBody>
      </p:sp>
    </p:spTree>
    <p:extLst>
      <p:ext uri="{BB962C8B-B14F-4D97-AF65-F5344CB8AC3E}">
        <p14:creationId xmlns:p14="http://schemas.microsoft.com/office/powerpoint/2010/main" val="399820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Zindelijkheid en zelfredzaamheid</a:t>
            </a:r>
          </a:p>
        </p:txBody>
      </p:sp>
      <p:sp>
        <p:nvSpPr>
          <p:cNvPr id="3" name="Tijdelijke aanduiding voor inhoud 2"/>
          <p:cNvSpPr>
            <a:spLocks noGrp="1"/>
          </p:cNvSpPr>
          <p:nvPr>
            <p:ph idx="1"/>
          </p:nvPr>
        </p:nvSpPr>
        <p:spPr/>
        <p:txBody>
          <a:bodyPr/>
          <a:lstStyle/>
          <a:p>
            <a:r>
              <a:rPr lang="nl-BE" dirty="0"/>
              <a:t>Een ongelukje kan altijd gebeuren.  Daarom voorzien we voor elke kleuter een mandje met reservegoed.  Wij hebben heel graag dat uw kleuter zindelijk naar school komt om onze pedagogische taken zo vlot mogelijk te kunnen uitvoeren.  </a:t>
            </a:r>
          </a:p>
          <a:p>
            <a:r>
              <a:rPr lang="nl-BE" dirty="0"/>
              <a:t>Hebt u vragen omtrent zindelijkheid? Dan ben ik zeker bereid om deze met jullie te bespreken.  </a:t>
            </a:r>
          </a:p>
          <a:p>
            <a:r>
              <a:rPr lang="nl-BE" dirty="0"/>
              <a:t>We stimuleren de zelfredzaamheid zo goed mogelijk in onze klas.  De kleuters krijgen de kans om 'het' zelf te doen. (jassen aan-en uitdoen, doosjes en boekentassen openmaken, naar toiletje gaan,...)</a:t>
            </a:r>
          </a:p>
          <a:p>
            <a:endParaRPr lang="nl-BE" dirty="0"/>
          </a:p>
        </p:txBody>
      </p:sp>
    </p:spTree>
    <p:extLst>
      <p:ext uri="{BB962C8B-B14F-4D97-AF65-F5344CB8AC3E}">
        <p14:creationId xmlns:p14="http://schemas.microsoft.com/office/powerpoint/2010/main" val="27045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kijkje in onze klas</a:t>
            </a:r>
          </a:p>
        </p:txBody>
      </p:sp>
      <p:pic>
        <p:nvPicPr>
          <p:cNvPr id="9" name="Tijdelijke aanduiding voor inhoud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46262"/>
            <a:ext cx="5181600" cy="3886200"/>
          </a:xfrm>
        </p:spPr>
      </p:pic>
      <p:pic>
        <p:nvPicPr>
          <p:cNvPr id="11" name="Tijdelijke aanduiding voor inhoud 10"/>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846262"/>
            <a:ext cx="5181600" cy="3886200"/>
          </a:xfrm>
        </p:spPr>
      </p:pic>
    </p:spTree>
    <p:extLst>
      <p:ext uri="{BB962C8B-B14F-4D97-AF65-F5344CB8AC3E}">
        <p14:creationId xmlns:p14="http://schemas.microsoft.com/office/powerpoint/2010/main" val="71729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Informatie uitwisselen</a:t>
            </a:r>
          </a:p>
        </p:txBody>
      </p:sp>
      <p:sp>
        <p:nvSpPr>
          <p:cNvPr id="3" name="Tijdelijke aanduiding voor inhoud 2"/>
          <p:cNvSpPr>
            <a:spLocks noGrp="1"/>
          </p:cNvSpPr>
          <p:nvPr>
            <p:ph idx="1"/>
          </p:nvPr>
        </p:nvSpPr>
        <p:spPr/>
        <p:txBody>
          <a:bodyPr/>
          <a:lstStyle/>
          <a:p>
            <a:pPr lvl="0"/>
            <a:r>
              <a:rPr lang="nl-BE" dirty="0"/>
              <a:t>themabriefjes/weetjes/officiële brieven.... kan je terugvinden op </a:t>
            </a:r>
            <a:r>
              <a:rPr lang="nl-BE" dirty="0" err="1"/>
              <a:t>gimme</a:t>
            </a:r>
            <a:r>
              <a:rPr lang="nl-BE" dirty="0"/>
              <a:t>. Registreren via gimme.eu, zeker 'schoolorganisatie en  K2-3a aanvinken.  Foto's van de kleuters vinden jullie op de website www.sleutelhof.be ( klas K2-3A)  Gelieve de themabriefjes zeker te raadplegen, zo bent u ook steeds op de hoogte van het klasgebeuren alsook wat er eventueel dient meegebracht worden door je kleuter</a:t>
            </a:r>
          </a:p>
          <a:p>
            <a:pPr lvl="0"/>
            <a:r>
              <a:rPr lang="nl-BE" dirty="0"/>
              <a:t>voor praktische zaken kan u mij steeds bereiken op sofiedepooter@sleutelhof.be </a:t>
            </a:r>
          </a:p>
          <a:p>
            <a:pPr lvl="0"/>
            <a:r>
              <a:rPr lang="nl-BE" dirty="0"/>
              <a:t>voor dringende gevallen kan u best naar de school bellen.</a:t>
            </a:r>
          </a:p>
          <a:p>
            <a:endParaRPr lang="nl-BE" dirty="0"/>
          </a:p>
        </p:txBody>
      </p:sp>
    </p:spTree>
    <p:extLst>
      <p:ext uri="{BB962C8B-B14F-4D97-AF65-F5344CB8AC3E}">
        <p14:creationId xmlns:p14="http://schemas.microsoft.com/office/powerpoint/2010/main" val="1490147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a:bodyPr>
          <a:lstStyle/>
          <a:p>
            <a:pPr marL="0" indent="0">
              <a:buNone/>
            </a:pPr>
            <a:r>
              <a:rPr lang="nl-BE" dirty="0"/>
              <a:t>Aarzel zeker niet om mij aan te spreken als u met vragen en/of opmerkingen zit.  Ik vind communicatie en een goede samenwerking met jullie van uiterst belang!</a:t>
            </a:r>
          </a:p>
          <a:p>
            <a:endParaRPr lang="nl-BE" dirty="0"/>
          </a:p>
          <a:p>
            <a:pPr marL="0" indent="0">
              <a:buNone/>
            </a:pPr>
            <a:r>
              <a:rPr lang="nl-BE" dirty="0"/>
              <a:t>We maken er alleszins een fijn en liefdevol schooljaar van!</a:t>
            </a:r>
          </a:p>
          <a:p>
            <a:pPr marL="0" indent="0">
              <a:buNone/>
            </a:pPr>
            <a:endParaRPr lang="nl-BE" dirty="0"/>
          </a:p>
          <a:p>
            <a:pPr marL="0" indent="0">
              <a:buNone/>
            </a:pPr>
            <a:r>
              <a:rPr lang="nl-BE" dirty="0"/>
              <a:t>Juf Sofie</a:t>
            </a:r>
          </a:p>
          <a:p>
            <a:endParaRPr lang="nl-BE" dirty="0"/>
          </a:p>
          <a:p>
            <a:endParaRPr lang="nl-BE" dirty="0"/>
          </a:p>
        </p:txBody>
      </p:sp>
      <p:sp>
        <p:nvSpPr>
          <p:cNvPr id="7" name="Tijdelijke aanduiding voor tekst 6"/>
          <p:cNvSpPr>
            <a:spLocks noGrp="1"/>
          </p:cNvSpPr>
          <p:nvPr>
            <p:ph type="body" sz="half" idx="2"/>
          </p:nvPr>
        </p:nvSpPr>
        <p:spPr/>
        <p:txBody>
          <a:bodyPr/>
          <a:lstStyle/>
          <a:p>
            <a:endParaRPr lang="nl-BE"/>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168" y="457200"/>
            <a:ext cx="3847055" cy="5129407"/>
          </a:xfrm>
          <a:prstGeom prst="rect">
            <a:avLst/>
          </a:prstGeom>
        </p:spPr>
      </p:pic>
    </p:spTree>
    <p:extLst>
      <p:ext uri="{BB962C8B-B14F-4D97-AF65-F5344CB8AC3E}">
        <p14:creationId xmlns:p14="http://schemas.microsoft.com/office/powerpoint/2010/main" val="258661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r>
              <a:rPr lang="nl-BE" i="1" dirty="0"/>
              <a:t>Mama, papa, oma en opa, controleer je voor school even mijn zakken, zo kan niemand mijn spulletjes afpakken. Op school kan het alleen maar verdwijnen en in andere kleuters hun huis verschijnen.</a:t>
            </a:r>
          </a:p>
          <a:p>
            <a:endParaRPr lang="nl-BE" dirty="0"/>
          </a:p>
        </p:txBody>
      </p:sp>
      <p:sp>
        <p:nvSpPr>
          <p:cNvPr id="5" name="Tijdelijke aanduiding voor tekst 4"/>
          <p:cNvSpPr>
            <a:spLocks noGrp="1"/>
          </p:cNvSpPr>
          <p:nvPr>
            <p:ph type="body" sz="half" idx="2"/>
          </p:nvPr>
        </p:nvSpPr>
        <p:spPr/>
        <p:txBody>
          <a:bodyPr/>
          <a:lstStyle/>
          <a:p>
            <a:endParaRPr lang="nl-BE" dirty="0"/>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700" y="90760"/>
            <a:ext cx="4225325" cy="5633766"/>
          </a:xfrm>
          <a:prstGeom prst="rect">
            <a:avLst/>
          </a:prstGeom>
        </p:spPr>
      </p:pic>
      <p:sp>
        <p:nvSpPr>
          <p:cNvPr id="7" name="Tekstvak 6"/>
          <p:cNvSpPr txBox="1"/>
          <p:nvPr/>
        </p:nvSpPr>
        <p:spPr>
          <a:xfrm>
            <a:off x="1102010" y="5235843"/>
            <a:ext cx="3407792" cy="369332"/>
          </a:xfrm>
          <a:prstGeom prst="rect">
            <a:avLst/>
          </a:prstGeom>
          <a:noFill/>
        </p:spPr>
        <p:txBody>
          <a:bodyPr wrap="none" rtlCol="0">
            <a:spAutoFit/>
          </a:bodyPr>
          <a:lstStyle/>
          <a:p>
            <a:r>
              <a:rPr lang="nl-BE" dirty="0">
                <a:solidFill>
                  <a:schemeClr val="bg1"/>
                </a:solidFill>
              </a:rPr>
              <a:t>Alle juffen van de jongste kleuters </a:t>
            </a:r>
          </a:p>
        </p:txBody>
      </p:sp>
    </p:spTree>
    <p:extLst>
      <p:ext uri="{BB962C8B-B14F-4D97-AF65-F5344CB8AC3E}">
        <p14:creationId xmlns:p14="http://schemas.microsoft.com/office/powerpoint/2010/main" val="108055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kijkje in onze klas</a:t>
            </a:r>
          </a:p>
        </p:txBody>
      </p:sp>
      <p:pic>
        <p:nvPicPr>
          <p:cNvPr id="5" name="Tijdelijke aanduiding voor inhoud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46262"/>
            <a:ext cx="5181600" cy="3886200"/>
          </a:xfrm>
        </p:spPr>
      </p:pic>
      <p:pic>
        <p:nvPicPr>
          <p:cNvPr id="6" name="Tijdelijke aanduiding voor inhoud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846262"/>
            <a:ext cx="5181600" cy="3886200"/>
          </a:xfrm>
        </p:spPr>
      </p:pic>
      <p:sp>
        <p:nvSpPr>
          <p:cNvPr id="7" name="Tekstvak 6"/>
          <p:cNvSpPr txBox="1"/>
          <p:nvPr/>
        </p:nvSpPr>
        <p:spPr>
          <a:xfrm>
            <a:off x="9532307" y="5363130"/>
            <a:ext cx="1180131" cy="369332"/>
          </a:xfrm>
          <a:prstGeom prst="rect">
            <a:avLst/>
          </a:prstGeom>
          <a:noFill/>
        </p:spPr>
        <p:txBody>
          <a:bodyPr wrap="none" rtlCol="0">
            <a:spAutoFit/>
          </a:bodyPr>
          <a:lstStyle/>
          <a:p>
            <a:r>
              <a:rPr lang="nl-BE" dirty="0"/>
              <a:t>De zithoek</a:t>
            </a:r>
          </a:p>
        </p:txBody>
      </p:sp>
    </p:spTree>
    <p:extLst>
      <p:ext uri="{BB962C8B-B14F-4D97-AF65-F5344CB8AC3E}">
        <p14:creationId xmlns:p14="http://schemas.microsoft.com/office/powerpoint/2010/main" val="142771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kijkje in onze klas</a:t>
            </a:r>
          </a:p>
        </p:txBody>
      </p:sp>
      <p:pic>
        <p:nvPicPr>
          <p:cNvPr id="5" name="Tijdelijke aanduiding voor inhoud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46262"/>
            <a:ext cx="5181600" cy="3886200"/>
          </a:xfrm>
        </p:spPr>
      </p:pic>
      <p:pic>
        <p:nvPicPr>
          <p:cNvPr id="6" name="Tijdelijke aanduiding voor inhoud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846262"/>
            <a:ext cx="5181600" cy="3886200"/>
          </a:xfrm>
        </p:spPr>
      </p:pic>
      <p:sp>
        <p:nvSpPr>
          <p:cNvPr id="7" name="Tekstvak 6"/>
          <p:cNvSpPr txBox="1"/>
          <p:nvPr/>
        </p:nvSpPr>
        <p:spPr>
          <a:xfrm>
            <a:off x="3695178" y="5363130"/>
            <a:ext cx="1810945" cy="369332"/>
          </a:xfrm>
          <a:prstGeom prst="rect">
            <a:avLst/>
          </a:prstGeom>
          <a:noFill/>
        </p:spPr>
        <p:txBody>
          <a:bodyPr wrap="none" rtlCol="0">
            <a:spAutoFit/>
          </a:bodyPr>
          <a:lstStyle/>
          <a:p>
            <a:r>
              <a:rPr lang="nl-BE" dirty="0"/>
              <a:t>De poppenkamer</a:t>
            </a:r>
          </a:p>
        </p:txBody>
      </p:sp>
      <p:sp>
        <p:nvSpPr>
          <p:cNvPr id="8" name="Tekstvak 7"/>
          <p:cNvSpPr txBox="1"/>
          <p:nvPr/>
        </p:nvSpPr>
        <p:spPr>
          <a:xfrm>
            <a:off x="9532307" y="5363130"/>
            <a:ext cx="1489510" cy="369332"/>
          </a:xfrm>
          <a:prstGeom prst="rect">
            <a:avLst/>
          </a:prstGeom>
          <a:noFill/>
        </p:spPr>
        <p:txBody>
          <a:bodyPr wrap="none" rtlCol="0">
            <a:spAutoFit/>
          </a:bodyPr>
          <a:lstStyle/>
          <a:p>
            <a:r>
              <a:rPr lang="nl-BE" dirty="0"/>
              <a:t>De bouwhoek</a:t>
            </a:r>
          </a:p>
        </p:txBody>
      </p:sp>
    </p:spTree>
    <p:extLst>
      <p:ext uri="{BB962C8B-B14F-4D97-AF65-F5344CB8AC3E}">
        <p14:creationId xmlns:p14="http://schemas.microsoft.com/office/powerpoint/2010/main" val="326553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kijkje in onze klas</a:t>
            </a:r>
          </a:p>
        </p:txBody>
      </p:sp>
      <p:pic>
        <p:nvPicPr>
          <p:cNvPr id="5" name="Tijdelijke aanduiding voor inhoud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46262"/>
            <a:ext cx="5181600" cy="3886200"/>
          </a:xfrm>
        </p:spPr>
      </p:pic>
      <p:sp>
        <p:nvSpPr>
          <p:cNvPr id="6" name="Tekstvak 5"/>
          <p:cNvSpPr txBox="1"/>
          <p:nvPr/>
        </p:nvSpPr>
        <p:spPr>
          <a:xfrm>
            <a:off x="3429000" y="5260932"/>
            <a:ext cx="1332416" cy="369332"/>
          </a:xfrm>
          <a:prstGeom prst="rect">
            <a:avLst/>
          </a:prstGeom>
          <a:noFill/>
        </p:spPr>
        <p:txBody>
          <a:bodyPr wrap="none" rtlCol="0">
            <a:spAutoFit/>
          </a:bodyPr>
          <a:lstStyle/>
          <a:p>
            <a:r>
              <a:rPr lang="nl-BE" dirty="0"/>
              <a:t>De leeshoek</a:t>
            </a:r>
          </a:p>
        </p:txBody>
      </p:sp>
      <p:sp>
        <p:nvSpPr>
          <p:cNvPr id="8" name="Tijdelijke aanduiding voor inhoud 7"/>
          <p:cNvSpPr>
            <a:spLocks noGrp="1"/>
          </p:cNvSpPr>
          <p:nvPr>
            <p:ph sz="half" idx="2"/>
          </p:nvPr>
        </p:nvSpPr>
        <p:spPr/>
        <p:txBody>
          <a:bodyPr/>
          <a:lstStyle/>
          <a:p>
            <a:endParaRPr lang="nl-BE"/>
          </a:p>
        </p:txBody>
      </p:sp>
    </p:spTree>
    <p:extLst>
      <p:ext uri="{BB962C8B-B14F-4D97-AF65-F5344CB8AC3E}">
        <p14:creationId xmlns:p14="http://schemas.microsoft.com/office/powerpoint/2010/main" val="361404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dagverloop</a:t>
            </a:r>
            <a:endParaRPr lang="nl-BE" dirty="0"/>
          </a:p>
        </p:txBody>
      </p:sp>
      <p:pic>
        <p:nvPicPr>
          <p:cNvPr id="4" name="Tijdelijke aanduiding voor inhoud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31361" y="518482"/>
            <a:ext cx="6891751" cy="5168813"/>
          </a:xfrm>
        </p:spPr>
      </p:pic>
    </p:spTree>
    <p:extLst>
      <p:ext uri="{BB962C8B-B14F-4D97-AF65-F5344CB8AC3E}">
        <p14:creationId xmlns:p14="http://schemas.microsoft.com/office/powerpoint/2010/main" val="84976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numCol="1"/>
          <a:lstStyle/>
          <a:p>
            <a:pPr lvl="0"/>
            <a:r>
              <a:rPr lang="nl-BE" i="1" dirty="0" err="1"/>
              <a:t>Dagverloop</a:t>
            </a:r>
            <a:br>
              <a:rPr lang="nl-BE" dirty="0"/>
            </a:br>
            <a:endParaRPr lang="en-US" dirty="0"/>
          </a:p>
        </p:txBody>
      </p:sp>
      <p:sp>
        <p:nvSpPr>
          <p:cNvPr id="3" name="Tijdelijke aanduiding voor inhoud 2"/>
          <p:cNvSpPr>
            <a:spLocks noGrp="1"/>
          </p:cNvSpPr>
          <p:nvPr>
            <p:ph sz="half" idx="1"/>
          </p:nvPr>
        </p:nvSpPr>
        <p:spPr/>
        <p:txBody>
          <a:bodyPr numCol="1">
            <a:normAutofit fontScale="92500"/>
          </a:bodyPr>
          <a:lstStyle/>
          <a:p>
            <a:pPr lvl="0"/>
            <a:r>
              <a:rPr lang="nl-BE" dirty="0"/>
              <a:t>Warm onthaal (</a:t>
            </a:r>
            <a:r>
              <a:rPr lang="nl-BE" dirty="0" err="1"/>
              <a:t>kls</a:t>
            </a:r>
            <a:r>
              <a:rPr lang="nl-BE" dirty="0"/>
              <a:t> verwelkomen en boekentasjes uitladen)</a:t>
            </a:r>
          </a:p>
          <a:p>
            <a:pPr lvl="0"/>
            <a:r>
              <a:rPr lang="nl-BE" dirty="0"/>
              <a:t>Onthaal (aanwezigheden + kalenders)</a:t>
            </a:r>
          </a:p>
          <a:p>
            <a:pPr lvl="0"/>
            <a:r>
              <a:rPr lang="nl-BE" dirty="0"/>
              <a:t>Toiletbezoek</a:t>
            </a:r>
          </a:p>
          <a:p>
            <a:pPr lvl="0"/>
            <a:r>
              <a:rPr lang="nl-BE" dirty="0"/>
              <a:t>Spel in de hoeken (begeleide activiteit)</a:t>
            </a:r>
          </a:p>
          <a:p>
            <a:pPr lvl="0"/>
            <a:r>
              <a:rPr lang="nl-BE" dirty="0"/>
              <a:t>Fruit </a:t>
            </a:r>
          </a:p>
          <a:p>
            <a:pPr lvl="0"/>
            <a:r>
              <a:rPr lang="nl-BE" dirty="0"/>
              <a:t>Jassen aandoen</a:t>
            </a:r>
          </a:p>
          <a:p>
            <a:r>
              <a:rPr lang="nl-BE" dirty="0"/>
              <a:t>SPEELTIJD</a:t>
            </a:r>
          </a:p>
          <a:p>
            <a:endParaRPr lang="en-US" dirty="0"/>
          </a:p>
        </p:txBody>
      </p:sp>
      <p:sp>
        <p:nvSpPr>
          <p:cNvPr id="4" name="Tijdelijke aanduiding voor inhoud 3"/>
          <p:cNvSpPr>
            <a:spLocks noGrp="1"/>
          </p:cNvSpPr>
          <p:nvPr>
            <p:ph sz="half" idx="2"/>
          </p:nvPr>
        </p:nvSpPr>
        <p:spPr/>
        <p:txBody>
          <a:bodyPr>
            <a:normAutofit fontScale="92500"/>
          </a:bodyPr>
          <a:lstStyle/>
          <a:p>
            <a:pPr lvl="0"/>
            <a:r>
              <a:rPr lang="nl-BE" dirty="0"/>
              <a:t>Drinken</a:t>
            </a:r>
          </a:p>
          <a:p>
            <a:pPr lvl="0"/>
            <a:r>
              <a:rPr lang="nl-BE" dirty="0"/>
              <a:t>Kwartiermakers (voorleesmoment)</a:t>
            </a:r>
          </a:p>
          <a:p>
            <a:pPr lvl="0"/>
            <a:r>
              <a:rPr lang="nl-BE" dirty="0"/>
              <a:t>Toiletbezoek</a:t>
            </a:r>
          </a:p>
          <a:p>
            <a:pPr lvl="0"/>
            <a:r>
              <a:rPr lang="nl-BE" dirty="0"/>
              <a:t>Spel in de hoeken (begeleide activiteit)</a:t>
            </a:r>
          </a:p>
          <a:p>
            <a:pPr lvl="0"/>
            <a:r>
              <a:rPr lang="nl-BE" dirty="0"/>
              <a:t>Opruimen</a:t>
            </a:r>
          </a:p>
          <a:p>
            <a:endParaRPr lang="nl-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err="1"/>
              <a:t>Dagverloop</a:t>
            </a:r>
            <a:endParaRPr lang="nl-BE" dirty="0"/>
          </a:p>
        </p:txBody>
      </p:sp>
      <p:sp>
        <p:nvSpPr>
          <p:cNvPr id="5" name="Tijdelijke aanduiding voor inhoud 4"/>
          <p:cNvSpPr>
            <a:spLocks noGrp="1"/>
          </p:cNvSpPr>
          <p:nvPr>
            <p:ph sz="half" idx="1"/>
          </p:nvPr>
        </p:nvSpPr>
        <p:spPr/>
        <p:txBody>
          <a:bodyPr>
            <a:normAutofit/>
          </a:bodyPr>
          <a:lstStyle/>
          <a:p>
            <a:r>
              <a:rPr lang="nl-BE" dirty="0"/>
              <a:t>MIDDAGPAUZE</a:t>
            </a:r>
          </a:p>
          <a:p>
            <a:pPr lvl="0"/>
            <a:r>
              <a:rPr lang="nl-BE" dirty="0"/>
              <a:t>Toiletbezoek</a:t>
            </a:r>
          </a:p>
          <a:p>
            <a:pPr lvl="0"/>
            <a:r>
              <a:rPr lang="nl-BE" dirty="0"/>
              <a:t>Jassen aandoen</a:t>
            </a:r>
          </a:p>
          <a:p>
            <a:r>
              <a:rPr lang="nl-BE" dirty="0"/>
              <a:t>MIDDAGSPEELTIJD</a:t>
            </a:r>
          </a:p>
          <a:p>
            <a:pPr lvl="0"/>
            <a:r>
              <a:rPr lang="nl-BE" dirty="0"/>
              <a:t>Toiletbezoek</a:t>
            </a:r>
          </a:p>
          <a:p>
            <a:pPr lvl="0"/>
            <a:r>
              <a:rPr lang="nl-BE" dirty="0"/>
              <a:t>Spel in de hoeken in K2-3A/B ( meespelen met de kleuters / kleuters observeren)</a:t>
            </a:r>
          </a:p>
          <a:p>
            <a:endParaRPr lang="nl-BE" dirty="0"/>
          </a:p>
        </p:txBody>
      </p:sp>
      <p:sp>
        <p:nvSpPr>
          <p:cNvPr id="7" name="Tijdelijke aanduiding voor inhoud 6"/>
          <p:cNvSpPr>
            <a:spLocks noGrp="1"/>
          </p:cNvSpPr>
          <p:nvPr>
            <p:ph sz="half" idx="2"/>
          </p:nvPr>
        </p:nvSpPr>
        <p:spPr/>
        <p:txBody>
          <a:bodyPr>
            <a:normAutofit/>
          </a:bodyPr>
          <a:lstStyle/>
          <a:p>
            <a:pPr lvl="0"/>
            <a:r>
              <a:rPr lang="nl-BE" dirty="0"/>
              <a:t>Opruimen</a:t>
            </a:r>
          </a:p>
          <a:p>
            <a:pPr lvl="0"/>
            <a:r>
              <a:rPr lang="nl-BE" dirty="0"/>
              <a:t>Koek + drinken</a:t>
            </a:r>
          </a:p>
          <a:p>
            <a:pPr lvl="0"/>
            <a:r>
              <a:rPr lang="nl-BE" dirty="0"/>
              <a:t>Toiletbezoek</a:t>
            </a:r>
          </a:p>
          <a:p>
            <a:pPr lvl="0"/>
            <a:r>
              <a:rPr lang="nl-BE" dirty="0"/>
              <a:t>Jassen aandoen</a:t>
            </a:r>
          </a:p>
          <a:p>
            <a:r>
              <a:rPr lang="nl-BE" dirty="0"/>
              <a:t>SPEELTIJD </a:t>
            </a:r>
          </a:p>
          <a:p>
            <a:pPr lvl="0"/>
            <a:r>
              <a:rPr lang="nl-BE" dirty="0"/>
              <a:t>Klaarmaken om naar huis te gaan</a:t>
            </a:r>
          </a:p>
          <a:p>
            <a:endParaRPr lang="nl-BE" dirty="0"/>
          </a:p>
        </p:txBody>
      </p:sp>
    </p:spTree>
    <p:extLst>
      <p:ext uri="{BB962C8B-B14F-4D97-AF65-F5344CB8AC3E}">
        <p14:creationId xmlns:p14="http://schemas.microsoft.com/office/powerpoint/2010/main" val="364030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BE" i="1" dirty="0"/>
              <a:t>Juf </a:t>
            </a:r>
            <a:r>
              <a:rPr lang="nl-BE" i="1" dirty="0" err="1"/>
              <a:t>nancy</a:t>
            </a:r>
            <a:endParaRPr lang="nl-BE" dirty="0"/>
          </a:p>
        </p:txBody>
      </p:sp>
      <p:sp>
        <p:nvSpPr>
          <p:cNvPr id="3" name="Tijdelijke aanduiding voor inhoud 2"/>
          <p:cNvSpPr>
            <a:spLocks noGrp="1"/>
          </p:cNvSpPr>
          <p:nvPr>
            <p:ph sz="half" idx="1"/>
          </p:nvPr>
        </p:nvSpPr>
        <p:spPr/>
        <p:txBody>
          <a:bodyPr/>
          <a:lstStyle/>
          <a:p>
            <a:pPr marL="0" lvl="0" indent="0">
              <a:buNone/>
            </a:pPr>
            <a:r>
              <a:rPr lang="nl-BE" dirty="0"/>
              <a:t>Aangezien ik 4/5de werk, komt juf Nancy 2 weken op rij op donderdag in de klas.  Dit zijn de donderdagen over een heel schooljaar dat ik zelf in de klas ben: 3/9, 24/9,15/10,29/10 enkel in de namiddag, 17/12, 7/1, 21/1 enkel in de namiddag, 11/3 enkel in de namiddag, 1/4, 22/4, 3/6, 24/6</a:t>
            </a:r>
          </a:p>
          <a:p>
            <a:endParaRPr lang="nl-BE" dirty="0"/>
          </a:p>
        </p:txBody>
      </p:sp>
      <p:pic>
        <p:nvPicPr>
          <p:cNvPr id="5" name="Tijdelijke aanduiding voor inhoud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331108" y="365125"/>
            <a:ext cx="3928731" cy="5387975"/>
          </a:xfrm>
        </p:spPr>
      </p:pic>
    </p:spTree>
    <p:extLst>
      <p:ext uri="{BB962C8B-B14F-4D97-AF65-F5344CB8AC3E}">
        <p14:creationId xmlns:p14="http://schemas.microsoft.com/office/powerpoint/2010/main" val="1994119263"/>
      </p:ext>
    </p:extLst>
  </p:cSld>
  <p:clrMapOvr>
    <a:masterClrMapping/>
  </p:clrMapOvr>
</p:sld>
</file>

<file path=ppt/theme/theme1.xml><?xml version="1.0" encoding="utf-8"?>
<a:theme xmlns:a="http://schemas.openxmlformats.org/drawingml/2006/main" name="Kantoorthema">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Sleutelhof" id="{D755FE02-3B0B-4AB4-8EEB-B28B859ECAE7}" vid="{CF5E448F-7BC6-4216-B226-E5BC083C999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Sleutelhof (5)</Template>
  <TotalTime>26</TotalTime>
  <Words>1252</Words>
  <Application>Microsoft Macintosh PowerPoint</Application>
  <PresentationFormat>Breedbeeld</PresentationFormat>
  <Paragraphs>85</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Arial Narrow</vt:lpstr>
      <vt:lpstr>Calibri</vt:lpstr>
      <vt:lpstr>Kantoorthema</vt:lpstr>
      <vt:lpstr>Welkom kapoentjes, mama's en papa's in K2-3a </vt:lpstr>
      <vt:lpstr>Een kijkje in onze klas</vt:lpstr>
      <vt:lpstr>Een kijkje in onze klas</vt:lpstr>
      <vt:lpstr>Een kijkje in onze klas</vt:lpstr>
      <vt:lpstr>Een kijkje in onze klas</vt:lpstr>
      <vt:lpstr>dagverloop</vt:lpstr>
      <vt:lpstr>Dagverloop </vt:lpstr>
      <vt:lpstr>Dagverloop</vt:lpstr>
      <vt:lpstr>Juf nancy</vt:lpstr>
      <vt:lpstr>Kinderverzorgster </vt:lpstr>
      <vt:lpstr>Enkele belangrijke weetjes om het klasgebeuren vlot te laten verlopen: </vt:lpstr>
      <vt:lpstr>Wat hebben onze kapoenen nodig voor ons klasje?  </vt:lpstr>
      <vt:lpstr>Verjaardag vieren  </vt:lpstr>
      <vt:lpstr>Turnen</vt:lpstr>
      <vt:lpstr>Open-deurtje</vt:lpstr>
      <vt:lpstr>Fruit en drank</vt:lpstr>
      <vt:lpstr>Boterhammetjes eten</vt:lpstr>
      <vt:lpstr>slaapklasje</vt:lpstr>
      <vt:lpstr>Zindelijkheid en zelfredzaamheid</vt:lpstr>
      <vt:lpstr>Informatie uitwisselen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Directeur</dc:creator>
  <cp:lastModifiedBy>Microsoft Office User</cp:lastModifiedBy>
  <cp:revision>9</cp:revision>
  <dcterms:created xsi:type="dcterms:W3CDTF">2020-08-26T19:35:43Z</dcterms:created>
  <dcterms:modified xsi:type="dcterms:W3CDTF">2020-08-27T03:33:55Z</dcterms:modified>
</cp:coreProperties>
</file>